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7"/>
  </p:notesMasterIdLst>
  <p:sldIdLst>
    <p:sldId id="256" r:id="rId2"/>
    <p:sldId id="269" r:id="rId3"/>
    <p:sldId id="268" r:id="rId4"/>
    <p:sldId id="273" r:id="rId5"/>
    <p:sldId id="270" r:id="rId6"/>
    <p:sldId id="274" r:id="rId7"/>
    <p:sldId id="271" r:id="rId8"/>
    <p:sldId id="275" r:id="rId9"/>
    <p:sldId id="276" r:id="rId10"/>
    <p:sldId id="272" r:id="rId11"/>
    <p:sldId id="277" r:id="rId12"/>
    <p:sldId id="278" r:id="rId13"/>
    <p:sldId id="280" r:id="rId14"/>
    <p:sldId id="281" r:id="rId15"/>
    <p:sldId id="282" r:id="rId16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4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D7DF1A-B1B8-4DA4-B67E-D1723CC393E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0B74F885-7DFF-4216-A8AA-33882EB440B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Changes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in matter</a:t>
          </a:r>
        </a:p>
      </dgm:t>
    </dgm:pt>
    <dgm:pt modelId="{0F4E6E87-A97F-48FD-A0E0-69220409C3CD}" type="parTrans" cxnId="{919E29D1-2869-44AC-887F-08841808F463}">
      <dgm:prSet/>
      <dgm:spPr/>
      <dgm:t>
        <a:bodyPr/>
        <a:lstStyle/>
        <a:p>
          <a:endParaRPr lang="en-CA"/>
        </a:p>
      </dgm:t>
    </dgm:pt>
    <dgm:pt modelId="{5DE5F076-8869-4746-BC1C-5B1CB3DD68EE}" type="sibTrans" cxnId="{919E29D1-2869-44AC-887F-08841808F463}">
      <dgm:prSet/>
      <dgm:spPr/>
      <dgm:t>
        <a:bodyPr/>
        <a:lstStyle/>
        <a:p>
          <a:endParaRPr lang="en-CA"/>
        </a:p>
      </dgm:t>
    </dgm:pt>
    <dgm:pt modelId="{535FBB7B-2DFF-40EB-9AD4-868E03D164B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Physical</a:t>
          </a:r>
        </a:p>
      </dgm:t>
    </dgm:pt>
    <dgm:pt modelId="{4CB5C043-9A39-41BE-B156-591D8B90FDC4}" type="parTrans" cxnId="{C2A53158-FC22-4230-9E1D-6641D22181FF}">
      <dgm:prSet/>
      <dgm:spPr/>
      <dgm:t>
        <a:bodyPr/>
        <a:lstStyle/>
        <a:p>
          <a:endParaRPr lang="en-CA"/>
        </a:p>
      </dgm:t>
    </dgm:pt>
    <dgm:pt modelId="{D2200B96-31A8-43BF-B2BF-CE44F5F1043E}" type="sibTrans" cxnId="{C2A53158-FC22-4230-9E1D-6641D22181FF}">
      <dgm:prSet/>
      <dgm:spPr/>
      <dgm:t>
        <a:bodyPr/>
        <a:lstStyle/>
        <a:p>
          <a:endParaRPr lang="en-CA"/>
        </a:p>
      </dgm:t>
    </dgm:pt>
    <dgm:pt modelId="{FBBF48EF-F0F1-4897-BE84-68C52635635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Chemical</a:t>
          </a:r>
        </a:p>
      </dgm:t>
    </dgm:pt>
    <dgm:pt modelId="{6C234340-1822-45C8-BA82-D89B5C81E20F}" type="parTrans" cxnId="{8D670146-D429-431B-B9B9-E06EE31FB6B2}">
      <dgm:prSet/>
      <dgm:spPr/>
      <dgm:t>
        <a:bodyPr/>
        <a:lstStyle/>
        <a:p>
          <a:endParaRPr lang="en-CA"/>
        </a:p>
      </dgm:t>
    </dgm:pt>
    <dgm:pt modelId="{464612F8-6174-4C47-ACBB-DE2A1C334FE8}" type="sibTrans" cxnId="{8D670146-D429-431B-B9B9-E06EE31FB6B2}">
      <dgm:prSet/>
      <dgm:spPr/>
      <dgm:t>
        <a:bodyPr/>
        <a:lstStyle/>
        <a:p>
          <a:endParaRPr lang="en-CA"/>
        </a:p>
      </dgm:t>
    </dgm:pt>
    <dgm:pt modelId="{E09EDDED-EC19-4DA3-B56E-70C80156F498}" type="pres">
      <dgm:prSet presAssocID="{26D7DF1A-B1B8-4DA4-B67E-D1723CC393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FF1F505-9A55-41D3-ADD1-2612EB632E15}" type="pres">
      <dgm:prSet presAssocID="{0B74F885-7DFF-4216-A8AA-33882EB440BF}" presName="hierRoot1" presStyleCnt="0">
        <dgm:presLayoutVars>
          <dgm:hierBranch/>
        </dgm:presLayoutVars>
      </dgm:prSet>
      <dgm:spPr/>
    </dgm:pt>
    <dgm:pt modelId="{16C5A52C-94CD-44B4-BEF3-7759A88CF239}" type="pres">
      <dgm:prSet presAssocID="{0B74F885-7DFF-4216-A8AA-33882EB440BF}" presName="rootComposite1" presStyleCnt="0"/>
      <dgm:spPr/>
    </dgm:pt>
    <dgm:pt modelId="{30E93173-7D98-44C3-AB72-927798E81C04}" type="pres">
      <dgm:prSet presAssocID="{0B74F885-7DFF-4216-A8AA-33882EB440B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78A5D1B-BB77-484C-8FB4-8BC5F43B0E56}" type="pres">
      <dgm:prSet presAssocID="{0B74F885-7DFF-4216-A8AA-33882EB440BF}" presName="rootConnector1" presStyleLbl="node1" presStyleIdx="0" presStyleCnt="0"/>
      <dgm:spPr/>
      <dgm:t>
        <a:bodyPr/>
        <a:lstStyle/>
        <a:p>
          <a:endParaRPr lang="en-CA"/>
        </a:p>
      </dgm:t>
    </dgm:pt>
    <dgm:pt modelId="{B0E96162-1AD5-4DCB-BC10-0DF7CCE8B03C}" type="pres">
      <dgm:prSet presAssocID="{0B74F885-7DFF-4216-A8AA-33882EB440BF}" presName="hierChild2" presStyleCnt="0"/>
      <dgm:spPr/>
    </dgm:pt>
    <dgm:pt modelId="{1DBA7EF8-50DF-436E-B9C9-D6FBC2B117AD}" type="pres">
      <dgm:prSet presAssocID="{4CB5C043-9A39-41BE-B156-591D8B90FDC4}" presName="Name35" presStyleLbl="parChTrans1D2" presStyleIdx="0" presStyleCnt="2"/>
      <dgm:spPr/>
    </dgm:pt>
    <dgm:pt modelId="{34752E4C-197C-4F03-AA36-946D965ACFE6}" type="pres">
      <dgm:prSet presAssocID="{535FBB7B-2DFF-40EB-9AD4-868E03D164B5}" presName="hierRoot2" presStyleCnt="0">
        <dgm:presLayoutVars>
          <dgm:hierBranch/>
        </dgm:presLayoutVars>
      </dgm:prSet>
      <dgm:spPr/>
    </dgm:pt>
    <dgm:pt modelId="{28B5BC09-112E-4D07-AA3A-9C14EBF2526E}" type="pres">
      <dgm:prSet presAssocID="{535FBB7B-2DFF-40EB-9AD4-868E03D164B5}" presName="rootComposite" presStyleCnt="0"/>
      <dgm:spPr/>
    </dgm:pt>
    <dgm:pt modelId="{527CCFD4-BA86-46A2-A049-9F82B4D155E3}" type="pres">
      <dgm:prSet presAssocID="{535FBB7B-2DFF-40EB-9AD4-868E03D164B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516E2049-3D40-4735-A081-58B484E5DA86}" type="pres">
      <dgm:prSet presAssocID="{535FBB7B-2DFF-40EB-9AD4-868E03D164B5}" presName="rootConnector" presStyleLbl="node2" presStyleIdx="0" presStyleCnt="2"/>
      <dgm:spPr/>
      <dgm:t>
        <a:bodyPr/>
        <a:lstStyle/>
        <a:p>
          <a:endParaRPr lang="en-CA"/>
        </a:p>
      </dgm:t>
    </dgm:pt>
    <dgm:pt modelId="{B8968041-9E92-4A4B-A36B-126E9B1C8446}" type="pres">
      <dgm:prSet presAssocID="{535FBB7B-2DFF-40EB-9AD4-868E03D164B5}" presName="hierChild4" presStyleCnt="0"/>
      <dgm:spPr/>
    </dgm:pt>
    <dgm:pt modelId="{C0D59D1D-3C06-4CC0-90CA-C52194DE1F64}" type="pres">
      <dgm:prSet presAssocID="{535FBB7B-2DFF-40EB-9AD4-868E03D164B5}" presName="hierChild5" presStyleCnt="0"/>
      <dgm:spPr/>
    </dgm:pt>
    <dgm:pt modelId="{2CC65A6D-C28F-4D2C-AE5E-02C3DE4A671D}" type="pres">
      <dgm:prSet presAssocID="{6C234340-1822-45C8-BA82-D89B5C81E20F}" presName="Name35" presStyleLbl="parChTrans1D2" presStyleIdx="1" presStyleCnt="2"/>
      <dgm:spPr/>
    </dgm:pt>
    <dgm:pt modelId="{D6394745-4E79-45C6-8DDC-ECA141F78C18}" type="pres">
      <dgm:prSet presAssocID="{FBBF48EF-F0F1-4897-BE84-68C526356350}" presName="hierRoot2" presStyleCnt="0">
        <dgm:presLayoutVars>
          <dgm:hierBranch/>
        </dgm:presLayoutVars>
      </dgm:prSet>
      <dgm:spPr/>
    </dgm:pt>
    <dgm:pt modelId="{AD487FC7-1F7A-45F5-9CCB-9A27D0814007}" type="pres">
      <dgm:prSet presAssocID="{FBBF48EF-F0F1-4897-BE84-68C526356350}" presName="rootComposite" presStyleCnt="0"/>
      <dgm:spPr/>
    </dgm:pt>
    <dgm:pt modelId="{292DCCCB-F15D-419E-B4AE-75CA126BBF54}" type="pres">
      <dgm:prSet presAssocID="{FBBF48EF-F0F1-4897-BE84-68C52635635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12CA718-3134-4FEA-8D03-77AD12497893}" type="pres">
      <dgm:prSet presAssocID="{FBBF48EF-F0F1-4897-BE84-68C526356350}" presName="rootConnector" presStyleLbl="node2" presStyleIdx="1" presStyleCnt="2"/>
      <dgm:spPr/>
      <dgm:t>
        <a:bodyPr/>
        <a:lstStyle/>
        <a:p>
          <a:endParaRPr lang="en-CA"/>
        </a:p>
      </dgm:t>
    </dgm:pt>
    <dgm:pt modelId="{09E79E59-073F-4D39-81BF-31F9F581AC56}" type="pres">
      <dgm:prSet presAssocID="{FBBF48EF-F0F1-4897-BE84-68C526356350}" presName="hierChild4" presStyleCnt="0"/>
      <dgm:spPr/>
    </dgm:pt>
    <dgm:pt modelId="{DED4CF47-413F-4743-9E91-EF7A1C448BB5}" type="pres">
      <dgm:prSet presAssocID="{FBBF48EF-F0F1-4897-BE84-68C526356350}" presName="hierChild5" presStyleCnt="0"/>
      <dgm:spPr/>
    </dgm:pt>
    <dgm:pt modelId="{06DABDE7-3B01-4017-A23A-CAE9489CDE5C}" type="pres">
      <dgm:prSet presAssocID="{0B74F885-7DFF-4216-A8AA-33882EB440BF}" presName="hierChild3" presStyleCnt="0"/>
      <dgm:spPr/>
    </dgm:pt>
  </dgm:ptLst>
  <dgm:cxnLst>
    <dgm:cxn modelId="{C2A53158-FC22-4230-9E1D-6641D22181FF}" srcId="{0B74F885-7DFF-4216-A8AA-33882EB440BF}" destId="{535FBB7B-2DFF-40EB-9AD4-868E03D164B5}" srcOrd="0" destOrd="0" parTransId="{4CB5C043-9A39-41BE-B156-591D8B90FDC4}" sibTransId="{D2200B96-31A8-43BF-B2BF-CE44F5F1043E}"/>
    <dgm:cxn modelId="{AF43F752-D331-4DA0-9337-61EE37FC5629}" type="presOf" srcId="{FBBF48EF-F0F1-4897-BE84-68C526356350}" destId="{292DCCCB-F15D-419E-B4AE-75CA126BBF54}" srcOrd="0" destOrd="0" presId="urn:microsoft.com/office/officeart/2005/8/layout/orgChart1"/>
    <dgm:cxn modelId="{C874DA75-7366-48F7-8714-74D0738C211A}" type="presOf" srcId="{4CB5C043-9A39-41BE-B156-591D8B90FDC4}" destId="{1DBA7EF8-50DF-436E-B9C9-D6FBC2B117AD}" srcOrd="0" destOrd="0" presId="urn:microsoft.com/office/officeart/2005/8/layout/orgChart1"/>
    <dgm:cxn modelId="{75B16F26-0EC6-4EBB-A632-0E6ECD9B948C}" type="presOf" srcId="{6C234340-1822-45C8-BA82-D89B5C81E20F}" destId="{2CC65A6D-C28F-4D2C-AE5E-02C3DE4A671D}" srcOrd="0" destOrd="0" presId="urn:microsoft.com/office/officeart/2005/8/layout/orgChart1"/>
    <dgm:cxn modelId="{888BDB2F-D130-4E72-944E-C276C3B09802}" type="presOf" srcId="{26D7DF1A-B1B8-4DA4-B67E-D1723CC393EE}" destId="{E09EDDED-EC19-4DA3-B56E-70C80156F498}" srcOrd="0" destOrd="0" presId="urn:microsoft.com/office/officeart/2005/8/layout/orgChart1"/>
    <dgm:cxn modelId="{A9590E10-B76E-4BB4-AA9D-C78F983C54F4}" type="presOf" srcId="{0B74F885-7DFF-4216-A8AA-33882EB440BF}" destId="{778A5D1B-BB77-484C-8FB4-8BC5F43B0E56}" srcOrd="1" destOrd="0" presId="urn:microsoft.com/office/officeart/2005/8/layout/orgChart1"/>
    <dgm:cxn modelId="{919E29D1-2869-44AC-887F-08841808F463}" srcId="{26D7DF1A-B1B8-4DA4-B67E-D1723CC393EE}" destId="{0B74F885-7DFF-4216-A8AA-33882EB440BF}" srcOrd="0" destOrd="0" parTransId="{0F4E6E87-A97F-48FD-A0E0-69220409C3CD}" sibTransId="{5DE5F076-8869-4746-BC1C-5B1CB3DD68EE}"/>
    <dgm:cxn modelId="{C7913EB3-26AD-4625-B489-99BF3125A213}" type="presOf" srcId="{535FBB7B-2DFF-40EB-9AD4-868E03D164B5}" destId="{516E2049-3D40-4735-A081-58B484E5DA86}" srcOrd="1" destOrd="0" presId="urn:microsoft.com/office/officeart/2005/8/layout/orgChart1"/>
    <dgm:cxn modelId="{66F5FE21-C56E-4827-8166-807C955D8896}" type="presOf" srcId="{535FBB7B-2DFF-40EB-9AD4-868E03D164B5}" destId="{527CCFD4-BA86-46A2-A049-9F82B4D155E3}" srcOrd="0" destOrd="0" presId="urn:microsoft.com/office/officeart/2005/8/layout/orgChart1"/>
    <dgm:cxn modelId="{19C7B2B8-A766-4ACB-A22D-982644D01EBB}" type="presOf" srcId="{FBBF48EF-F0F1-4897-BE84-68C526356350}" destId="{F12CA718-3134-4FEA-8D03-77AD12497893}" srcOrd="1" destOrd="0" presId="urn:microsoft.com/office/officeart/2005/8/layout/orgChart1"/>
    <dgm:cxn modelId="{8D670146-D429-431B-B9B9-E06EE31FB6B2}" srcId="{0B74F885-7DFF-4216-A8AA-33882EB440BF}" destId="{FBBF48EF-F0F1-4897-BE84-68C526356350}" srcOrd="1" destOrd="0" parTransId="{6C234340-1822-45C8-BA82-D89B5C81E20F}" sibTransId="{464612F8-6174-4C47-ACBB-DE2A1C334FE8}"/>
    <dgm:cxn modelId="{AE1AECD1-D584-43A8-95E4-BF8567E7FC2A}" type="presOf" srcId="{0B74F885-7DFF-4216-A8AA-33882EB440BF}" destId="{30E93173-7D98-44C3-AB72-927798E81C04}" srcOrd="0" destOrd="0" presId="urn:microsoft.com/office/officeart/2005/8/layout/orgChart1"/>
    <dgm:cxn modelId="{E93206CC-5EB0-4C20-A698-B9C1F378689B}" type="presParOf" srcId="{E09EDDED-EC19-4DA3-B56E-70C80156F498}" destId="{EFF1F505-9A55-41D3-ADD1-2612EB632E15}" srcOrd="0" destOrd="0" presId="urn:microsoft.com/office/officeart/2005/8/layout/orgChart1"/>
    <dgm:cxn modelId="{FED88894-15B1-4A89-BB83-F936C41FDC1B}" type="presParOf" srcId="{EFF1F505-9A55-41D3-ADD1-2612EB632E15}" destId="{16C5A52C-94CD-44B4-BEF3-7759A88CF239}" srcOrd="0" destOrd="0" presId="urn:microsoft.com/office/officeart/2005/8/layout/orgChart1"/>
    <dgm:cxn modelId="{A5DB3C8F-22B5-4915-B80E-B59018F9BAD3}" type="presParOf" srcId="{16C5A52C-94CD-44B4-BEF3-7759A88CF239}" destId="{30E93173-7D98-44C3-AB72-927798E81C04}" srcOrd="0" destOrd="0" presId="urn:microsoft.com/office/officeart/2005/8/layout/orgChart1"/>
    <dgm:cxn modelId="{FB1CB74B-C4FD-444C-8C9B-E06D2CAC1FF9}" type="presParOf" srcId="{16C5A52C-94CD-44B4-BEF3-7759A88CF239}" destId="{778A5D1B-BB77-484C-8FB4-8BC5F43B0E56}" srcOrd="1" destOrd="0" presId="urn:microsoft.com/office/officeart/2005/8/layout/orgChart1"/>
    <dgm:cxn modelId="{AD598240-AD5B-4EC8-A6A3-0BEAE987A212}" type="presParOf" srcId="{EFF1F505-9A55-41D3-ADD1-2612EB632E15}" destId="{B0E96162-1AD5-4DCB-BC10-0DF7CCE8B03C}" srcOrd="1" destOrd="0" presId="urn:microsoft.com/office/officeart/2005/8/layout/orgChart1"/>
    <dgm:cxn modelId="{158D9B14-1E6A-4FF7-82FE-02CCCC6AA5E6}" type="presParOf" srcId="{B0E96162-1AD5-4DCB-BC10-0DF7CCE8B03C}" destId="{1DBA7EF8-50DF-436E-B9C9-D6FBC2B117AD}" srcOrd="0" destOrd="0" presId="urn:microsoft.com/office/officeart/2005/8/layout/orgChart1"/>
    <dgm:cxn modelId="{BC24421F-C729-462C-8740-E04B6CB0900F}" type="presParOf" srcId="{B0E96162-1AD5-4DCB-BC10-0DF7CCE8B03C}" destId="{34752E4C-197C-4F03-AA36-946D965ACFE6}" srcOrd="1" destOrd="0" presId="urn:microsoft.com/office/officeart/2005/8/layout/orgChart1"/>
    <dgm:cxn modelId="{934BA68C-3E41-4568-B545-F049CAAD5623}" type="presParOf" srcId="{34752E4C-197C-4F03-AA36-946D965ACFE6}" destId="{28B5BC09-112E-4D07-AA3A-9C14EBF2526E}" srcOrd="0" destOrd="0" presId="urn:microsoft.com/office/officeart/2005/8/layout/orgChart1"/>
    <dgm:cxn modelId="{CDC1B342-1DC4-4ECD-AC9A-C77F7E8BB22B}" type="presParOf" srcId="{28B5BC09-112E-4D07-AA3A-9C14EBF2526E}" destId="{527CCFD4-BA86-46A2-A049-9F82B4D155E3}" srcOrd="0" destOrd="0" presId="urn:microsoft.com/office/officeart/2005/8/layout/orgChart1"/>
    <dgm:cxn modelId="{72601708-6049-4C4E-A7A1-9E915BE58278}" type="presParOf" srcId="{28B5BC09-112E-4D07-AA3A-9C14EBF2526E}" destId="{516E2049-3D40-4735-A081-58B484E5DA86}" srcOrd="1" destOrd="0" presId="urn:microsoft.com/office/officeart/2005/8/layout/orgChart1"/>
    <dgm:cxn modelId="{0B9890BD-9254-4A0B-9A84-78147D1777FC}" type="presParOf" srcId="{34752E4C-197C-4F03-AA36-946D965ACFE6}" destId="{B8968041-9E92-4A4B-A36B-126E9B1C8446}" srcOrd="1" destOrd="0" presId="urn:microsoft.com/office/officeart/2005/8/layout/orgChart1"/>
    <dgm:cxn modelId="{393B7331-0945-4D40-A7B4-F61D3E7D9E71}" type="presParOf" srcId="{34752E4C-197C-4F03-AA36-946D965ACFE6}" destId="{C0D59D1D-3C06-4CC0-90CA-C52194DE1F64}" srcOrd="2" destOrd="0" presId="urn:microsoft.com/office/officeart/2005/8/layout/orgChart1"/>
    <dgm:cxn modelId="{0ECBDAAE-112A-4CCF-B157-86D63634875F}" type="presParOf" srcId="{B0E96162-1AD5-4DCB-BC10-0DF7CCE8B03C}" destId="{2CC65A6D-C28F-4D2C-AE5E-02C3DE4A671D}" srcOrd="2" destOrd="0" presId="urn:microsoft.com/office/officeart/2005/8/layout/orgChart1"/>
    <dgm:cxn modelId="{32C024C3-BFBF-40E5-8DD5-84E1D9F55DF2}" type="presParOf" srcId="{B0E96162-1AD5-4DCB-BC10-0DF7CCE8B03C}" destId="{D6394745-4E79-45C6-8DDC-ECA141F78C18}" srcOrd="3" destOrd="0" presId="urn:microsoft.com/office/officeart/2005/8/layout/orgChart1"/>
    <dgm:cxn modelId="{BFF66617-0C25-4E84-AC29-EA9B7F658E22}" type="presParOf" srcId="{D6394745-4E79-45C6-8DDC-ECA141F78C18}" destId="{AD487FC7-1F7A-45F5-9CCB-9A27D0814007}" srcOrd="0" destOrd="0" presId="urn:microsoft.com/office/officeart/2005/8/layout/orgChart1"/>
    <dgm:cxn modelId="{F45FADCF-CA33-44E7-827A-7BED8CA98061}" type="presParOf" srcId="{AD487FC7-1F7A-45F5-9CCB-9A27D0814007}" destId="{292DCCCB-F15D-419E-B4AE-75CA126BBF54}" srcOrd="0" destOrd="0" presId="urn:microsoft.com/office/officeart/2005/8/layout/orgChart1"/>
    <dgm:cxn modelId="{A4754F40-39C8-4CB9-A7E2-5CC96D52A7CF}" type="presParOf" srcId="{AD487FC7-1F7A-45F5-9CCB-9A27D0814007}" destId="{F12CA718-3134-4FEA-8D03-77AD12497893}" srcOrd="1" destOrd="0" presId="urn:microsoft.com/office/officeart/2005/8/layout/orgChart1"/>
    <dgm:cxn modelId="{194B73AE-4E3A-4058-A5C3-75A8788C7036}" type="presParOf" srcId="{D6394745-4E79-45C6-8DDC-ECA141F78C18}" destId="{09E79E59-073F-4D39-81BF-31F9F581AC56}" srcOrd="1" destOrd="0" presId="urn:microsoft.com/office/officeart/2005/8/layout/orgChart1"/>
    <dgm:cxn modelId="{07288B4C-CC4F-4885-90E2-23D49B8D8FC1}" type="presParOf" srcId="{D6394745-4E79-45C6-8DDC-ECA141F78C18}" destId="{DED4CF47-413F-4743-9E91-EF7A1C448BB5}" srcOrd="2" destOrd="0" presId="urn:microsoft.com/office/officeart/2005/8/layout/orgChart1"/>
    <dgm:cxn modelId="{094BD4EC-6584-419C-BD12-38B8935CAF38}" type="presParOf" srcId="{EFF1F505-9A55-41D3-ADD1-2612EB632E15}" destId="{06DABDE7-3B01-4017-A23A-CAE9489CDE5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C65A6D-C28F-4D2C-AE5E-02C3DE4A671D}">
      <dsp:nvSpPr>
        <dsp:cNvPr id="0" name=""/>
        <dsp:cNvSpPr/>
      </dsp:nvSpPr>
      <dsp:spPr>
        <a:xfrm>
          <a:off x="2019299" y="2071194"/>
          <a:ext cx="1105056" cy="3835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786"/>
              </a:lnTo>
              <a:lnTo>
                <a:pt x="1105056" y="191786"/>
              </a:lnTo>
              <a:lnTo>
                <a:pt x="1105056" y="3835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BA7EF8-50DF-436E-B9C9-D6FBC2B117AD}">
      <dsp:nvSpPr>
        <dsp:cNvPr id="0" name=""/>
        <dsp:cNvSpPr/>
      </dsp:nvSpPr>
      <dsp:spPr>
        <a:xfrm>
          <a:off x="914243" y="2071194"/>
          <a:ext cx="1105056" cy="383573"/>
        </a:xfrm>
        <a:custGeom>
          <a:avLst/>
          <a:gdLst/>
          <a:ahLst/>
          <a:cxnLst/>
          <a:rect l="0" t="0" r="0" b="0"/>
          <a:pathLst>
            <a:path>
              <a:moveTo>
                <a:pt x="1105056" y="0"/>
              </a:moveTo>
              <a:lnTo>
                <a:pt x="1105056" y="191786"/>
              </a:lnTo>
              <a:lnTo>
                <a:pt x="0" y="191786"/>
              </a:lnTo>
              <a:lnTo>
                <a:pt x="0" y="3835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E93173-7D98-44C3-AB72-927798E81C04}">
      <dsp:nvSpPr>
        <dsp:cNvPr id="0" name=""/>
        <dsp:cNvSpPr/>
      </dsp:nvSpPr>
      <dsp:spPr>
        <a:xfrm>
          <a:off x="1106030" y="1157924"/>
          <a:ext cx="1826539" cy="9132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altLang="en-US" sz="3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Changes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altLang="en-US" sz="3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in matter</a:t>
          </a:r>
        </a:p>
      </dsp:txBody>
      <dsp:txXfrm>
        <a:off x="1106030" y="1157924"/>
        <a:ext cx="1826539" cy="913269"/>
      </dsp:txXfrm>
    </dsp:sp>
    <dsp:sp modelId="{527CCFD4-BA86-46A2-A049-9F82B4D155E3}">
      <dsp:nvSpPr>
        <dsp:cNvPr id="0" name=""/>
        <dsp:cNvSpPr/>
      </dsp:nvSpPr>
      <dsp:spPr>
        <a:xfrm>
          <a:off x="973" y="2454768"/>
          <a:ext cx="1826539" cy="9132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altLang="en-US" sz="3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Physical</a:t>
          </a:r>
        </a:p>
      </dsp:txBody>
      <dsp:txXfrm>
        <a:off x="973" y="2454768"/>
        <a:ext cx="1826539" cy="913269"/>
      </dsp:txXfrm>
    </dsp:sp>
    <dsp:sp modelId="{292DCCCB-F15D-419E-B4AE-75CA126BBF54}">
      <dsp:nvSpPr>
        <dsp:cNvPr id="0" name=""/>
        <dsp:cNvSpPr/>
      </dsp:nvSpPr>
      <dsp:spPr>
        <a:xfrm>
          <a:off x="2211086" y="2454768"/>
          <a:ext cx="1826539" cy="9132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CA" altLang="en-US" sz="3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rPr>
            <a:t>Chemical</a:t>
          </a:r>
        </a:p>
      </dsp:txBody>
      <dsp:txXfrm>
        <a:off x="2211086" y="2454768"/>
        <a:ext cx="1826539" cy="9132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C9612-EE4E-4C8D-8AD3-0374E5300538}" type="datetimeFigureOut">
              <a:rPr lang="en-CA" smtClean="0"/>
              <a:t>03/03/2016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81071-D0EC-40A7-8251-BE10518B29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2977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Woman collecting salt at a salt pan.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81071-D0EC-40A7-8251-BE10518B299A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010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1127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318CB-E3B2-4669-BD3E-12BD247E530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8F4FE-B9C3-40D8-9EB6-0FB048478CE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3DE16-4126-4B42-A554-198E762A6CD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BCA1D-C58D-45CF-ACB1-B0B9241E92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31E94-1123-419D-A7AE-15A915F171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25768-E0EB-4725-8B7A-8D0E4141250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013FF-3475-4A36-8BBD-64557502F9A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AA94A-4205-4336-9251-15306FE2A4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B283E-71F6-40B4-A640-7C5F04A2E05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15C0E-705E-4F8E-AD38-1E6C914693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DDB46-4387-4A31-94AC-19A048A2071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C8169-7BBF-4517-8071-F071B8964D0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47ED577-AEA2-407D-ABB3-02DFE0C704F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24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24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24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24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1025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  <p:sp>
          <p:nvSpPr>
            <p:cNvPr id="1025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1025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6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z="5400" dirty="0"/>
              <a:t>MATTER:</a:t>
            </a:r>
            <a:br>
              <a:rPr lang="en-CA" sz="5400" dirty="0"/>
            </a:br>
            <a:r>
              <a:rPr lang="en-CA" sz="5400" dirty="0"/>
              <a:t>Physical and Chemical </a:t>
            </a:r>
            <a:r>
              <a:rPr lang="en-CA" sz="5400" dirty="0" smtClean="0"/>
              <a:t>Changes (2016)</a:t>
            </a:r>
            <a:endParaRPr lang="en-CA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496300" cy="981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The 5 Clues of a Chemical Change</a:t>
            </a:r>
            <a:endParaRPr lang="en-CA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18002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CA" dirty="0" smtClean="0">
                <a:latin typeface="Arial" charset="0"/>
              </a:rPr>
              <a:t>There are 5 main clues that a chemical change has </a:t>
            </a:r>
            <a:r>
              <a:rPr lang="en-CA" dirty="0" smtClean="0">
                <a:latin typeface="Arial" charset="0"/>
              </a:rPr>
              <a:t>occurred</a:t>
            </a:r>
            <a:r>
              <a:rPr lang="en-CA" dirty="0" smtClean="0">
                <a:latin typeface="Arial" charset="0"/>
              </a:rPr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</a:rPr>
              <a:t>1. A</a:t>
            </a:r>
            <a:r>
              <a:rPr lang="en-CA" dirty="0" smtClean="0">
                <a:latin typeface="Arial" charset="0"/>
                <a:sym typeface="Wingdings" pitchFamily="2" charset="2"/>
              </a:rPr>
              <a:t> </a:t>
            </a:r>
            <a:r>
              <a:rPr lang="en-CA" dirty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new colour </a:t>
            </a:r>
            <a:r>
              <a:rPr lang="en-CA" dirty="0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appears</a:t>
            </a:r>
            <a:r>
              <a:rPr lang="en-CA" dirty="0" smtClean="0">
                <a:latin typeface="Arial" charset="0"/>
                <a:sym typeface="Wingdings" pitchFamily="2" charset="2"/>
              </a:rPr>
              <a:t> (weak clue)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dirty="0">
              <a:latin typeface="Arial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  <a:sym typeface="Wingdings" pitchFamily="2" charset="2"/>
              </a:rPr>
              <a:t>	</a:t>
            </a:r>
            <a:endParaRPr lang="en-CA" dirty="0">
              <a:latin typeface="Arial" charset="0"/>
            </a:endParaRPr>
          </a:p>
        </p:txBody>
      </p:sp>
      <p:pic>
        <p:nvPicPr>
          <p:cNvPr id="34819" name="Picture 5" descr="http://www.titrations.info/img/phenolphthalein-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2636838"/>
            <a:ext cx="4537075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36295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More Chemical Change Clues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5051425" cy="2981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CA" dirty="0" smtClean="0">
                <a:latin typeface="Arial" charset="0"/>
                <a:sym typeface="Wingdings" pitchFamily="2" charset="2"/>
              </a:rPr>
              <a:t>2. Heat or </a:t>
            </a:r>
            <a:r>
              <a:rPr lang="en-CA" dirty="0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light is given off</a:t>
            </a:r>
            <a:r>
              <a:rPr lang="en-CA" dirty="0" smtClean="0">
                <a:latin typeface="Arial" charset="0"/>
                <a:sym typeface="Wingdings" pitchFamily="2" charset="2"/>
              </a:rPr>
              <a:t>.</a:t>
            </a:r>
            <a:br>
              <a:rPr lang="en-CA" dirty="0" smtClean="0">
                <a:latin typeface="Arial" charset="0"/>
                <a:sym typeface="Wingdings" pitchFamily="2" charset="2"/>
              </a:rPr>
            </a:br>
            <a:endParaRPr lang="en-CA" dirty="0" smtClean="0">
              <a:latin typeface="Arial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CA" dirty="0" smtClean="0">
                <a:latin typeface="Arial" charset="0"/>
                <a:sym typeface="Wingdings" pitchFamily="2" charset="2"/>
              </a:rPr>
              <a:t>3. Bubbles of </a:t>
            </a:r>
            <a:r>
              <a:rPr lang="en-CA" dirty="0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gas form</a:t>
            </a:r>
            <a:r>
              <a:rPr lang="en-CA" dirty="0" smtClean="0">
                <a:latin typeface="Arial" charset="0"/>
                <a:sym typeface="Wingdings" pitchFamily="2" charset="2"/>
              </a:rPr>
              <a:t>. The bubbles are the new substance.</a:t>
            </a:r>
          </a:p>
          <a:p>
            <a:pPr eaLnBrk="1" hangingPunct="1">
              <a:buFont typeface="Wingdings" pitchFamily="2" charset="2"/>
              <a:buNone/>
            </a:pPr>
            <a:endParaRPr lang="en-CA" dirty="0" smtClean="0"/>
          </a:p>
        </p:txBody>
      </p:sp>
      <p:pic>
        <p:nvPicPr>
          <p:cNvPr id="35843" name="Picture 4" descr="http://www.sciencephoto.com/images/showFullWatermarked.html/A500756-Reaction_of_magnesium_in_acid-SPL.jpg?id=6550007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1196975"/>
            <a:ext cx="2663825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2" descr="http://t0.gstatic.com/images?q=tbn:ANd9GcRGVnK6AMhOxoS9pp6-A8suLLhbxsXpbYMci9kDQzrcr79IvBV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4076700"/>
            <a:ext cx="35274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922337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More Chemical Change Clues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8291513" cy="226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	4. A new solid material, called a </a:t>
            </a:r>
            <a:r>
              <a:rPr lang="en-CA" b="1" u="sng" dirty="0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precipitate</a:t>
            </a:r>
            <a:r>
              <a:rPr lang="en-CA" dirty="0" smtClean="0">
                <a:latin typeface="Arial" charset="0"/>
                <a:sym typeface="Wingdings" pitchFamily="2" charset="2"/>
              </a:rPr>
              <a:t>, forms when two clear liquids are combined.  You know the new substance is a solid because</a:t>
            </a:r>
            <a:r>
              <a:rPr lang="en-CA" dirty="0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 light is blocked</a:t>
            </a:r>
            <a:r>
              <a:rPr lang="en-CA" dirty="0" smtClean="0">
                <a:latin typeface="Arial" charset="0"/>
                <a:sym typeface="Wingdings" pitchFamily="2" charset="2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		</a:t>
            </a:r>
            <a:endParaRPr lang="en-CA" dirty="0"/>
          </a:p>
        </p:txBody>
      </p:sp>
      <p:pic>
        <p:nvPicPr>
          <p:cNvPr id="36867" name="Picture 2" descr="http://np-apchemistry.wikispaces.com/file/view/ch4.jpg/78397933/ch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60975" y="3141663"/>
            <a:ext cx="388302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7088" y="3803650"/>
            <a:ext cx="3744912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The change is </a:t>
            </a:r>
            <a:r>
              <a:rPr lang="en-CA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difficult to reverse</a:t>
            </a:r>
            <a:r>
              <a:rPr lang="en-C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http://4.bp.blogspot.com/_14Ot44aNh8I/TBEyTXB3sUI/AAAAAAAAAA4/vP9Hz5Uzqy8/s1600/chocolate-cake-ingredien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66838"/>
            <a:ext cx="4176712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6" descr="http://cdn.egglesscooking.com/images/cakes/chocolate/eggless-chocolate-cak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268413"/>
            <a:ext cx="396716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>
            <a:off x="4067175" y="3573463"/>
            <a:ext cx="1296988" cy="431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50825" y="4733925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CA" dirty="0" smtClean="0"/>
              <a:t>What are the clues?</a:t>
            </a:r>
            <a:br>
              <a:rPr lang="en-CA" dirty="0" smtClean="0"/>
            </a:br>
            <a:r>
              <a:rPr lang="en-CA" sz="3600" dirty="0" smtClean="0"/>
              <a:t>- a new substance is formed</a:t>
            </a:r>
            <a:br>
              <a:rPr lang="en-CA" sz="3600" dirty="0" smtClean="0"/>
            </a:br>
            <a:r>
              <a:rPr lang="en-CA" sz="3600" dirty="0" smtClean="0"/>
              <a:t>- irreversible</a:t>
            </a:r>
            <a:br>
              <a:rPr lang="en-CA" sz="3600" dirty="0" smtClean="0"/>
            </a:br>
            <a:r>
              <a:rPr lang="en-CA" sz="3600" dirty="0" smtClean="0"/>
              <a:t>- colour changed</a:t>
            </a:r>
            <a:endParaRPr lang="en-CA" sz="3600" dirty="0"/>
          </a:p>
        </p:txBody>
      </p:sp>
      <p:sp>
        <p:nvSpPr>
          <p:cNvPr id="12" name="Title 9"/>
          <p:cNvSpPr txBox="1">
            <a:spLocks/>
          </p:cNvSpPr>
          <p:nvPr/>
        </p:nvSpPr>
        <p:spPr bwMode="auto">
          <a:xfrm>
            <a:off x="403225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4400" b="1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Has a chemical change occurred?</a:t>
            </a:r>
            <a:endParaRPr lang="en-CA" sz="4400" b="1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444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24765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CA" sz="3600" b="1" dirty="0" smtClean="0"/>
              <a:t>Physical changes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/>
              <a:t>– no new substance formed and usually reversible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 smtClean="0"/>
              <a:t>– 3 physical changes </a:t>
            </a:r>
            <a:r>
              <a:rPr lang="en-CA" dirty="0" smtClean="0"/>
              <a:t>are: </a:t>
            </a:r>
            <a:endParaRPr lang="en-CA" dirty="0" smtClean="0"/>
          </a:p>
          <a:p>
            <a:pPr lvl="1" eaLnBrk="1" hangingPunct="1">
              <a:buFontTx/>
              <a:buChar char="-"/>
              <a:defRPr/>
            </a:pPr>
            <a:r>
              <a:rPr lang="en-CA" sz="3200" dirty="0"/>
              <a:t>a</a:t>
            </a:r>
            <a:r>
              <a:rPr lang="en-CA" sz="3200" dirty="0" smtClean="0"/>
              <a:t> </a:t>
            </a:r>
            <a:r>
              <a:rPr lang="en-CA" sz="3200" dirty="0" smtClean="0"/>
              <a:t>change of state, dissolving, breaking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95288" y="3573016"/>
            <a:ext cx="8229600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CA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Chemical changes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CA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– a new substance forms and usually </a:t>
            </a:r>
            <a:r>
              <a:rPr lang="en-CA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not</a:t>
            </a:r>
            <a:r>
              <a:rPr lang="en-CA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reversible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CA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– 3 chemical changes </a:t>
            </a:r>
            <a:r>
              <a:rPr lang="en-CA" sz="32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are: </a:t>
            </a:r>
            <a:endParaRPr lang="en-CA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0000"/>
              <a:buFontTx/>
              <a:buChar char="-"/>
              <a:defRPr/>
            </a:pPr>
            <a:r>
              <a:rPr lang="en-CA" sz="32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combustion</a:t>
            </a:r>
            <a:r>
              <a:rPr lang="en-CA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, reaction with acid, corrosion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CA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-100013"/>
            <a:ext cx="8229600" cy="1143001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836613"/>
            <a:ext cx="6169025" cy="5545137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CA" sz="4000" dirty="0" smtClean="0"/>
              <a:t>The five clues of chemical change are:</a:t>
            </a:r>
          </a:p>
          <a:p>
            <a:pPr marL="542925" lvl="1" indent="-357188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CA" sz="3200" dirty="0" smtClean="0"/>
              <a:t>A new colour appears</a:t>
            </a:r>
          </a:p>
          <a:p>
            <a:pPr marL="542925" lvl="1" indent="-357188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CA" sz="3200" dirty="0" smtClean="0"/>
              <a:t>Heat or light is given off</a:t>
            </a:r>
          </a:p>
          <a:p>
            <a:pPr marL="542925" lvl="1" indent="-357188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CA" sz="3200" dirty="0" smtClean="0"/>
              <a:t>Bubbles of gas form – the new substance</a:t>
            </a:r>
          </a:p>
          <a:p>
            <a:pPr marL="542925" lvl="1" indent="-357188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CA" sz="3200" dirty="0" smtClean="0"/>
              <a:t>A solid precipitate forms when two clear liquids are mixed</a:t>
            </a:r>
          </a:p>
          <a:p>
            <a:pPr marL="542925" lvl="1" indent="-357188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CA" sz="3200" dirty="0" smtClean="0"/>
              <a:t>The change is difficult to reverse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dirty="0" smtClean="0"/>
          </a:p>
        </p:txBody>
      </p:sp>
      <p:pic>
        <p:nvPicPr>
          <p:cNvPr id="39939" name="Picture 3" descr="5 clues chemical change0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8413" y="0"/>
            <a:ext cx="27955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/>
              <a:t>Changes in Matter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en-CA" dirty="0">
                <a:latin typeface="Arial" charset="0"/>
              </a:rPr>
              <a:t>There </a:t>
            </a:r>
            <a:r>
              <a:rPr lang="en-CA" dirty="0" smtClean="0">
                <a:latin typeface="Arial" charset="0"/>
              </a:rPr>
              <a:t>are many </a:t>
            </a:r>
            <a:r>
              <a:rPr lang="en-CA" dirty="0">
                <a:latin typeface="Arial" charset="0"/>
              </a:rPr>
              <a:t>changes in matter that affect </a:t>
            </a:r>
            <a:r>
              <a:rPr lang="en-CA" dirty="0" smtClean="0">
                <a:latin typeface="Arial" charset="0"/>
              </a:rPr>
              <a:t>us.</a:t>
            </a:r>
            <a:endParaRPr lang="en-CA" dirty="0">
              <a:latin typeface="Arial" charset="0"/>
            </a:endParaRPr>
          </a:p>
          <a:p>
            <a:pPr marL="0" indent="0" eaLnBrk="1" hangingPunct="1">
              <a:buNone/>
              <a:defRPr/>
            </a:pPr>
            <a:r>
              <a:rPr lang="en-CA" dirty="0">
                <a:latin typeface="Arial" charset="0"/>
              </a:rPr>
              <a:t>Two types of changes in matter: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>
                <a:latin typeface="Arial" charset="0"/>
                <a:sym typeface="Wingdings" pitchFamily="2" charset="2"/>
              </a:rPr>
              <a:t> </a:t>
            </a:r>
            <a:r>
              <a:rPr lang="en-CA" u="sng" dirty="0">
                <a:latin typeface="Arial" charset="0"/>
                <a:sym typeface="Wingdings" pitchFamily="2" charset="2"/>
              </a:rPr>
              <a:t>Physical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>
                <a:latin typeface="Arial" charset="0"/>
                <a:sym typeface="Wingdings" pitchFamily="2" charset="2"/>
              </a:rPr>
              <a:t> </a:t>
            </a:r>
            <a:r>
              <a:rPr lang="en-CA" u="sng" dirty="0">
                <a:latin typeface="Arial" charset="0"/>
                <a:sym typeface="Wingdings" pitchFamily="2" charset="2"/>
              </a:rPr>
              <a:t>Chemical</a:t>
            </a:r>
            <a:endParaRPr lang="en-CA" u="sng" dirty="0">
              <a:latin typeface="Arial" charset="0"/>
            </a:endParaRPr>
          </a:p>
        </p:txBody>
      </p:sp>
      <p:graphicFrame>
        <p:nvGraphicFramePr>
          <p:cNvPr id="2" name="Diagram 1"/>
          <p:cNvGraphicFramePr/>
          <p:nvPr/>
        </p:nvGraphicFramePr>
        <p:xfrm>
          <a:off x="4643438" y="1628775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Physical </a:t>
            </a:r>
            <a:r>
              <a:rPr lang="en-CA" dirty="0" smtClean="0"/>
              <a:t>Changes</a:t>
            </a:r>
            <a:endParaRPr lang="en-CA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18477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CA" dirty="0" smtClean="0">
                <a:latin typeface="Arial" charset="0"/>
              </a:rPr>
              <a:t>A </a:t>
            </a:r>
            <a:r>
              <a:rPr lang="en-CA" u="sng" dirty="0" smtClean="0">
                <a:latin typeface="Arial" charset="0"/>
              </a:rPr>
              <a:t>physical change </a:t>
            </a:r>
            <a:r>
              <a:rPr lang="en-CA" dirty="0" smtClean="0">
                <a:latin typeface="Arial" charset="0"/>
              </a:rPr>
              <a:t>is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a change in the form or state of the substance that does </a:t>
            </a:r>
            <a:r>
              <a:rPr lang="en-CA" b="1" dirty="0" smtClean="0">
                <a:solidFill>
                  <a:srgbClr val="FFFF00"/>
                </a:solidFill>
                <a:latin typeface="Arial" charset="0"/>
              </a:rPr>
              <a:t>not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 change</a:t>
            </a:r>
            <a:r>
              <a:rPr lang="en-CA" dirty="0" smtClean="0">
                <a:latin typeface="Arial" charset="0"/>
              </a:rPr>
              <a:t> the original </a:t>
            </a:r>
            <a:r>
              <a:rPr lang="en-CA" dirty="0" smtClean="0">
                <a:latin typeface="Arial" charset="0"/>
              </a:rPr>
              <a:t>substance.</a:t>
            </a:r>
            <a:endParaRPr lang="en-CA" dirty="0" smtClean="0">
              <a:latin typeface="Arial" charset="0"/>
            </a:endParaRPr>
          </a:p>
          <a:p>
            <a:pPr marL="0" indent="0" eaLnBrk="1" hangingPunct="1">
              <a:buNone/>
              <a:defRPr/>
            </a:pPr>
            <a:r>
              <a:rPr lang="en-CA" dirty="0" smtClean="0">
                <a:latin typeface="Arial" charset="0"/>
              </a:rPr>
              <a:t>No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new</a:t>
            </a:r>
            <a:r>
              <a:rPr lang="en-CA" dirty="0" smtClean="0">
                <a:latin typeface="Arial" charset="0"/>
              </a:rPr>
              <a:t> substances are formed.</a:t>
            </a:r>
            <a:endParaRPr lang="en-CA" dirty="0">
              <a:latin typeface="Arial" charset="0"/>
            </a:endParaRPr>
          </a:p>
          <a:p>
            <a:pPr marL="0" indent="0" eaLnBrk="1" hangingPunct="1">
              <a:buNone/>
              <a:defRPr/>
            </a:pPr>
            <a:r>
              <a:rPr lang="en-CA" dirty="0" smtClean="0">
                <a:latin typeface="Arial" charset="0"/>
              </a:rPr>
              <a:t>There are 3 important physical changes: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CA" u="sng" dirty="0" smtClean="0">
                <a:latin typeface="Arial" charset="0"/>
              </a:rPr>
              <a:t>Change of state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 smtClean="0">
                <a:latin typeface="Arial" charset="0"/>
              </a:rPr>
              <a:t>- heat is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added</a:t>
            </a:r>
            <a:r>
              <a:rPr lang="en-CA" dirty="0" smtClean="0">
                <a:latin typeface="Arial" charset="0"/>
              </a:rPr>
              <a:t> or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removed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 smtClean="0">
                <a:latin typeface="Arial" charset="0"/>
              </a:rPr>
              <a:t>- changes solid            liquid           gas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</a:rPr>
              <a:t>	</a:t>
            </a:r>
            <a:r>
              <a:rPr lang="en-CA" dirty="0" smtClean="0">
                <a:latin typeface="Arial" charset="0"/>
              </a:rPr>
              <a:t>- this change is reversible</a:t>
            </a:r>
            <a:endParaRPr lang="en-CA" dirty="0">
              <a:latin typeface="Arial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048760" y="5216208"/>
            <a:ext cx="863600" cy="1588"/>
          </a:xfrm>
          <a:prstGeom prst="straightConnector1">
            <a:avLst/>
          </a:prstGeom>
          <a:ln w="47625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214745" y="5197475"/>
            <a:ext cx="863600" cy="1588"/>
          </a:xfrm>
          <a:prstGeom prst="straightConnector1">
            <a:avLst/>
          </a:prstGeom>
          <a:ln w="47625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8208962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Physical </a:t>
            </a:r>
            <a:r>
              <a:rPr lang="en-CA" dirty="0" smtClean="0"/>
              <a:t>Changes</a:t>
            </a:r>
            <a:endParaRPr lang="en-CA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876925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2.	</a:t>
            </a:r>
            <a:r>
              <a:rPr lang="en-CA" u="sng" dirty="0" smtClean="0">
                <a:latin typeface="Arial" charset="0"/>
                <a:sym typeface="Wingdings" pitchFamily="2" charset="2"/>
              </a:rPr>
              <a:t>Dissolving</a:t>
            </a:r>
            <a:endParaRPr lang="en-CA" dirty="0" smtClean="0">
              <a:latin typeface="Arial" charset="0"/>
              <a:sym typeface="Wingdings" pitchFamily="2" charset="2"/>
            </a:endParaRP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	Sugar dissolves in water. This change is </a:t>
            </a:r>
            <a:r>
              <a:rPr lang="en-CA" dirty="0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reversible by evaporating the liquid</a:t>
            </a:r>
            <a:r>
              <a:rPr lang="en-CA" dirty="0" smtClean="0">
                <a:latin typeface="Arial" charset="0"/>
                <a:sym typeface="Wingdings" pitchFamily="2" charset="2"/>
              </a:rPr>
              <a:t>.</a:t>
            </a:r>
            <a:br>
              <a:rPr lang="en-CA" dirty="0" smtClean="0">
                <a:latin typeface="Arial" charset="0"/>
                <a:sym typeface="Wingdings" pitchFamily="2" charset="2"/>
              </a:rPr>
            </a:br>
            <a:endParaRPr lang="en-CA" dirty="0" smtClean="0">
              <a:latin typeface="Arial" charset="0"/>
              <a:sym typeface="Wingdings" pitchFamily="2" charset="2"/>
            </a:endParaRP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CA" dirty="0" smtClean="0">
                <a:latin typeface="Arial" charset="0"/>
                <a:sym typeface="Wingdings" pitchFamily="2" charset="2"/>
              </a:rPr>
              <a:t>3.  </a:t>
            </a:r>
            <a:r>
              <a:rPr lang="en-CA" u="sng" dirty="0" smtClean="0">
                <a:latin typeface="Arial" charset="0"/>
                <a:sym typeface="Wingdings" pitchFamily="2" charset="2"/>
              </a:rPr>
              <a:t>Breaking a substance</a:t>
            </a:r>
            <a:endParaRPr lang="en-CA" u="sng" dirty="0">
              <a:latin typeface="Arial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  <a:sym typeface="Wingdings" pitchFamily="2" charset="2"/>
              </a:rPr>
              <a:t>	</a:t>
            </a:r>
            <a:r>
              <a:rPr lang="en-CA" dirty="0" smtClean="0">
                <a:latin typeface="Arial" charset="0"/>
                <a:sym typeface="Wingdings" pitchFamily="2" charset="2"/>
              </a:rPr>
              <a:t>Shattering glass or cutting carrots is a </a:t>
            </a:r>
            <a:r>
              <a:rPr lang="en-CA" dirty="0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physical change </a:t>
            </a:r>
            <a:r>
              <a:rPr lang="en-CA" dirty="0" smtClean="0">
                <a:latin typeface="Arial" charset="0"/>
                <a:sym typeface="Wingdings" pitchFamily="2" charset="2"/>
              </a:rPr>
              <a:t>even though these changes cannot be reversed.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dirty="0">
                <a:latin typeface="Arial" charset="0"/>
                <a:sym typeface="Wingdings" pitchFamily="2" charset="2"/>
              </a:rPr>
              <a:t>	</a:t>
            </a:r>
            <a:r>
              <a:rPr lang="en-CA" dirty="0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No new substances are formed</a:t>
            </a:r>
            <a:r>
              <a:rPr lang="en-CA" dirty="0" smtClean="0">
                <a:latin typeface="Arial" charset="0"/>
                <a:sym typeface="Wingdings" pitchFamily="2" charset="2"/>
              </a:rPr>
              <a:t>.</a:t>
            </a:r>
            <a:endParaRPr lang="en-CA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images.cdn.fotopedia.com/flickr-2290582561-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8642350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51837" cy="98107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Chemical </a:t>
            </a:r>
            <a:r>
              <a:rPr lang="en-CA" dirty="0" smtClean="0"/>
              <a:t>Changes</a:t>
            </a:r>
            <a:endParaRPr lang="en-CA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8769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CA" dirty="0" smtClean="0">
                <a:latin typeface="Arial" charset="0"/>
              </a:rPr>
              <a:t>A chemical change occurs when the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original </a:t>
            </a:r>
            <a:r>
              <a:rPr lang="en-CA" dirty="0">
                <a:solidFill>
                  <a:srgbClr val="FFFF00"/>
                </a:solidFill>
                <a:latin typeface="Arial" charset="0"/>
              </a:rPr>
              <a:t>substance is changed into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different </a:t>
            </a:r>
            <a:r>
              <a:rPr lang="en-CA" dirty="0">
                <a:solidFill>
                  <a:srgbClr val="FFFF00"/>
                </a:solidFill>
                <a:latin typeface="Arial" charset="0"/>
              </a:rPr>
              <a:t>substances</a:t>
            </a:r>
            <a:r>
              <a:rPr lang="en-CA" dirty="0">
                <a:latin typeface="Arial" charset="0"/>
              </a:rPr>
              <a:t> that have different </a:t>
            </a:r>
            <a:r>
              <a:rPr lang="en-CA" dirty="0" smtClean="0">
                <a:latin typeface="Arial" charset="0"/>
              </a:rPr>
              <a:t>properties.</a:t>
            </a:r>
          </a:p>
          <a:p>
            <a:pPr marL="0" indent="0" eaLnBrk="1" hangingPunct="1">
              <a:buNone/>
              <a:defRPr/>
            </a:pPr>
            <a:r>
              <a:rPr lang="en-CA" dirty="0" smtClean="0">
                <a:latin typeface="Arial" charset="0"/>
              </a:rPr>
              <a:t>A positive test for a chemical property can result in a chemical change.</a:t>
            </a:r>
          </a:p>
          <a:p>
            <a:pPr marL="0" indent="0" eaLnBrk="1" hangingPunct="1">
              <a:buNone/>
              <a:defRPr/>
            </a:pPr>
            <a:r>
              <a:rPr lang="en-CA" dirty="0" smtClean="0">
                <a:latin typeface="Arial" charset="0"/>
              </a:rPr>
              <a:t>For example, is wax combustible?  </a:t>
            </a:r>
            <a:br>
              <a:rPr lang="en-CA" dirty="0" smtClean="0">
                <a:latin typeface="Arial" charset="0"/>
              </a:rPr>
            </a:br>
            <a:r>
              <a:rPr lang="en-CA" dirty="0" smtClean="0">
                <a:latin typeface="Arial" charset="0"/>
              </a:rPr>
              <a:t>Yes, and wax particles are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changed into gas particles and water vapour particles</a:t>
            </a:r>
            <a:r>
              <a:rPr lang="en-CA" dirty="0" smtClean="0">
                <a:latin typeface="Arial" charset="0"/>
              </a:rPr>
              <a:t>.</a:t>
            </a:r>
          </a:p>
          <a:p>
            <a:pPr marL="0" indent="0" eaLnBrk="1" hangingPunct="1">
              <a:buNone/>
              <a:defRPr/>
            </a:pPr>
            <a:r>
              <a:rPr lang="en-CA" dirty="0" smtClean="0">
                <a:latin typeface="Arial" charset="0"/>
              </a:rPr>
              <a:t>Is aluminum combustible?</a:t>
            </a:r>
            <a:br>
              <a:rPr lang="en-CA" dirty="0" smtClean="0">
                <a:latin typeface="Arial" charset="0"/>
              </a:rPr>
            </a:br>
            <a:r>
              <a:rPr lang="en-CA" dirty="0" smtClean="0">
                <a:latin typeface="Arial" charset="0"/>
              </a:rPr>
              <a:t>No, no </a:t>
            </a:r>
            <a:r>
              <a:rPr lang="en-CA" dirty="0" smtClean="0">
                <a:solidFill>
                  <a:srgbClr val="FFFF00"/>
                </a:solidFill>
                <a:latin typeface="Arial" charset="0"/>
              </a:rPr>
              <a:t>new substances are formed</a:t>
            </a:r>
            <a:r>
              <a:rPr lang="en-CA" dirty="0" smtClean="0">
                <a:latin typeface="Arial" charset="0"/>
              </a:rPr>
              <a:t>.</a:t>
            </a:r>
            <a:endParaRPr lang="en-CA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9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What are these chemical changes?</a:t>
            </a:r>
            <a:endParaRPr lang="en-CA" dirty="0"/>
          </a:p>
        </p:txBody>
      </p:sp>
      <p:pic>
        <p:nvPicPr>
          <p:cNvPr id="32770" name="Picture 2" descr="http://www.suwaneedental.com/travel/Vancouver/old%20rusty%20bik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125538"/>
            <a:ext cx="52927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 descr="http://www.sciencephoto.com/images/showFullWatermarked.html/A500756-Reaction_of_magnesium_in_acid-SPL.jpg?id=6550007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557338"/>
            <a:ext cx="329565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More Chemical Changes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en-CA" sz="3600" dirty="0" smtClean="0"/>
              <a:t>The 3 major chemical changes are: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3600" dirty="0" smtClean="0"/>
              <a:t>1. </a:t>
            </a:r>
            <a:r>
              <a:rPr lang="en-CA" sz="3600" b="1" dirty="0" smtClean="0"/>
              <a:t>Combustion</a:t>
            </a:r>
            <a:r>
              <a:rPr lang="en-CA" sz="3600" dirty="0" smtClean="0"/>
              <a:t> – </a:t>
            </a:r>
            <a:r>
              <a:rPr lang="en-CA" sz="3600" dirty="0"/>
              <a:t>a </a:t>
            </a:r>
            <a:r>
              <a:rPr lang="en-CA" sz="3600" dirty="0">
                <a:solidFill>
                  <a:srgbClr val="FFFF00"/>
                </a:solidFill>
              </a:rPr>
              <a:t>fast reaction of a fuel with oxygen</a:t>
            </a:r>
            <a:r>
              <a:rPr lang="en-CA" sz="3600" dirty="0"/>
              <a:t> that gives off lots of heat and </a:t>
            </a:r>
            <a:r>
              <a:rPr lang="en-CA" sz="3600" dirty="0" smtClean="0"/>
              <a:t>light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3600" dirty="0" smtClean="0"/>
              <a:t>2. </a:t>
            </a:r>
            <a:r>
              <a:rPr lang="en-CA" sz="3600" b="1" dirty="0" smtClean="0"/>
              <a:t>Corrosion or rusting </a:t>
            </a:r>
            <a:r>
              <a:rPr lang="en-CA" sz="3600" dirty="0" smtClean="0"/>
              <a:t>– a </a:t>
            </a:r>
            <a:r>
              <a:rPr lang="en-CA" sz="3600" dirty="0" smtClean="0">
                <a:solidFill>
                  <a:srgbClr val="FFFF00"/>
                </a:solidFill>
              </a:rPr>
              <a:t>slow reaction of a metal with oxygen</a:t>
            </a:r>
            <a:r>
              <a:rPr lang="en-CA" sz="3600" dirty="0" smtClean="0"/>
              <a:t> forming a metal oxide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z="3600" dirty="0" smtClean="0"/>
              <a:t>3. </a:t>
            </a:r>
            <a:r>
              <a:rPr lang="en-CA" sz="3600" b="1" dirty="0" smtClean="0"/>
              <a:t>Reaction with acid </a:t>
            </a:r>
            <a:r>
              <a:rPr lang="en-CA" sz="3600" dirty="0" smtClean="0"/>
              <a:t>– </a:t>
            </a:r>
            <a:r>
              <a:rPr lang="en-CA" sz="3600" dirty="0" smtClean="0">
                <a:solidFill>
                  <a:srgbClr val="FFFF00"/>
                </a:solidFill>
              </a:rPr>
              <a:t>usually bubbles</a:t>
            </a:r>
            <a:endParaRPr lang="en-CA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526</TotalTime>
  <Words>341</Words>
  <Application>Microsoft Office PowerPoint</Application>
  <PresentationFormat>On-screen Show (4:3)</PresentationFormat>
  <Paragraphs>67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Stream</vt:lpstr>
      <vt:lpstr>MATTER: Physical and Chemical Changes (2016)</vt:lpstr>
      <vt:lpstr>Changes in Matter</vt:lpstr>
      <vt:lpstr>Physical Changes</vt:lpstr>
      <vt:lpstr>PowerPoint Presentation</vt:lpstr>
      <vt:lpstr>Physical Changes</vt:lpstr>
      <vt:lpstr>PowerPoint Presentation</vt:lpstr>
      <vt:lpstr>Chemical Changes</vt:lpstr>
      <vt:lpstr>What are these chemical changes?</vt:lpstr>
      <vt:lpstr>More Chemical Changes</vt:lpstr>
      <vt:lpstr>The 5 Clues of a Chemical Change</vt:lpstr>
      <vt:lpstr>More Chemical Change Clues</vt:lpstr>
      <vt:lpstr>More Chemical Change Clues</vt:lpstr>
      <vt:lpstr>What are the clues? - a new substance is formed - irreversible - colour changed</vt:lpstr>
      <vt:lpstr>Summary</vt:lpstr>
      <vt:lpstr>Summary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Murray, Ellen</cp:lastModifiedBy>
  <cp:revision>85</cp:revision>
  <dcterms:created xsi:type="dcterms:W3CDTF">2008-11-06T01:40:42Z</dcterms:created>
  <dcterms:modified xsi:type="dcterms:W3CDTF">2016-03-03T21:22:50Z</dcterms:modified>
</cp:coreProperties>
</file>